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45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350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8366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1978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2444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4791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9517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493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4565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904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495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0156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670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3599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657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01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8AD91-1B20-4F73-9F27-D2746E88944E}" type="datetimeFigureOut">
              <a:rPr lang="pl-PL" smtClean="0"/>
              <a:t>05.03.2026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39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345057"/>
            <a:ext cx="9144000" cy="1190445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PODSTAWOWE INFORMACJE ZWIĄZANE                           Z PRAKTYCZNĄ NAUKA ZAWODU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16657" y="1794294"/>
            <a:ext cx="10475343" cy="4623759"/>
          </a:xfrm>
        </p:spPr>
        <p:txBody>
          <a:bodyPr>
            <a:normAutofit/>
          </a:bodyPr>
          <a:lstStyle/>
          <a:p>
            <a:pPr marL="514350" indent="-514350" algn="l">
              <a:buAutoNum type="romanU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Pracodawca zatrudniający młodocianego w celu nauki zawodu jest zobowiązany:</a:t>
            </a:r>
          </a:p>
          <a:p>
            <a:pPr algn="l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realizować program nauczania uwzględniający podstawę programową kształcenia w zawodzie </a:t>
            </a:r>
          </a:p>
          <a:p>
            <a:pPr algn="l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szkolnictwa branżowego określonym w klasyfikacji zawodów szkolnictwa branżowego w zakresie </a:t>
            </a:r>
          </a:p>
          <a:p>
            <a:pPr algn="l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nauczanego zawodu lub realizuje program zapewniający spełnienie wymagań egzaminacyjnych </a:t>
            </a:r>
          </a:p>
          <a:p>
            <a:pPr algn="l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określonych w standardach będących podstawą przeprowadzania egzaminu kwalifikacyjnego na </a:t>
            </a:r>
          </a:p>
          <a:p>
            <a:pPr algn="l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tytuł czeladnika w zawodach nieujętych w klasyfikacji zawodów szkolnictwa branżowego </a:t>
            </a:r>
          </a:p>
          <a:p>
            <a:pPr algn="l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określonych w przepisach dotyczących klasyfikacji zawodów i specjalności na potrzeby rynku </a:t>
            </a:r>
          </a:p>
          <a:p>
            <a:pPr algn="l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pracy;</a:t>
            </a:r>
          </a:p>
          <a:p>
            <a:pPr algn="l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zapewnić osoby szkolące młodocianych, spełniające wymagania kwalifikacyjne określone </a:t>
            </a:r>
          </a:p>
          <a:p>
            <a:pPr algn="l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odrębnych przepisach. </a:t>
            </a:r>
          </a:p>
          <a:p>
            <a:pPr algn="l"/>
            <a:endParaRPr lang="pl-PL" dirty="0"/>
          </a:p>
          <a:p>
            <a:pPr algn="l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38992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l-PL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Pracodawca zatrudniający młodocianych w celu przygotowania zawodowego odbywanego w formie  nauki zawodu: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kieruje ich na dokształcanie teoretyczne do branżowej szkoły I stopnia albo</a:t>
            </a:r>
          </a:p>
          <a:p>
            <a:pPr marL="0" indent="0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kieruje ich na dokształcanie teoretyczne do centrum kształcenia zawodowego lub do szkoły prowadzącej kształcenie zawodowe realizowane w formie turnusu dokształcania teoretycznego młodocianych, zgodnie z przepisami w sprawie kształcenia ustawicznego w formach pozaszkolnych, albo</a:t>
            </a:r>
          </a:p>
          <a:p>
            <a:pPr marL="0" indent="0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organizuje dokształcanie teoretyczne we własnym zakresie</a:t>
            </a:r>
          </a:p>
          <a:p>
            <a:pPr marL="0" indent="0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Zatrudnienie młodocianego odbywającego naukę zawodu jest dopuszczalne tylko przy pracach objętych  programem praktycznej nauki zawodu.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9516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475117" y="751344"/>
            <a:ext cx="10716882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Zgodnie z zapisami 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k.p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pracodawca ustala: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wymiar i rozkład czasu pracy młodocianego zatrudnionego przy lekkiej pracy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uwzględniając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tygodniową liczbę godzin nauki wynikającą z programu nauczania,  a także z rozkładu zajęć szkolnych młodocianego.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tygodniowy wymiar czasu pracy młodocianego  w okresie odbywania zajęć szkolnych nie może przekraczać 12 godzin.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dniu uczestniczenia  w zajęciach szkolnych wymiar czasu pracy młodocianego nie może przekraczać 2 godzin.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wymiar czasu  pracy młodocianego w okresie ferii szkolnych nie może przekraczać 7 godzin na dobę i 35 godzin  w tygodniu.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dobowy wymiar czasu pracy młodocianego w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wieku do 16 lat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może jednak przekraczać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godzin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czas pracy młodocianego w wieku powyżej 16 lat nie może przekraczać 8 godzin na dobę.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 czasu pracy młodocianego wlicza się czas nauki w wymiarze wynikającym z obowiązkowego programu  zajęć szkolnych, bez względu na to, czy odbywa się ona w godzinach pracy.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młodocianego nie wolno zatrudniać w godzinach nadliczbowych ani w porze nocnej.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młodocianemu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przysługuje w każdym tygodniu prawo, do co najmniej 48 godzin nieprzerwanego odpoczynku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który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powinien obejmować niedzielę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pracownik młodociany uzyskuje z upływem 6 miesięcy od rozpoczęcia pierwszej pracy prawo do urlopu w wymiarze 12 dni roboczych. Z upływem roku pracy młodociany uzyskuje prawo do urlopu w wymiarze 26 dni roboczych. Jednakże w roku kalendarzowym, w którym kończy on 18 lat, ma prawo  do urlopu w wymiarze 20 dni roboczych, jeżeli prawo do urlopu uzyskał przed ukończeniem 18 lat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młodocianemu uczęszczającemu do szkoły należy udzielić urlopu w okresie ferii szkolnych.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młodocianemu, który nie nabył prawa do urlopu, pracodawca może, na jego wniosek, udzielić zaliczkowo urlopu w okresie ferii szkolnych.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pracodawca jest obowiązany na wniosek młodocianego, ucznia szkoły dla pracujących, udzielić mu w okresie ferii szkolnych urlopu bezpłatnego w wymiarze nieprzekraczającym łącznie z urlopem wypoczynkowym 2 miesięcy. Okres urlopu bezpłatnego wlicza się do okresu pracy, od którego zależą uprawnienia pracownicze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8081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264018"/>
            <a:ext cx="8911687" cy="1038572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Kodeks pracy określa obowiązki pracodawcy, który zatrudnia pracowników młodocianych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6543" y="1388853"/>
            <a:ext cx="11053839" cy="520513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l-PL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Pracodawca jest obowiązany</a:t>
            </a:r>
            <a:r>
              <a:rPr lang="pl-PL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➢ zapewnić młodocianym pracownikom opiekę i pomoc, niezbędną dla ich przystosowania się do właściwego wykonywania pracy,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➢ prowadzić ewidencję pracowników młodocianych,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➢ zwolnić młodocianego od pracy na czas potrzebny do wzięcia udziału w zajęciach szkoleniowych w związku z dokształcaniem się,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➢ zapoznać młodocianego z wykazem lekkich prac przed rozpoczęciem przez niego pracy. Wykaz lekkich prac ustala pracodawca w 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regulaminie pracy. 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Pracodawca, który nie ma obowiązku wydania regulaminu, ustala wykaz lekkich prac w osobnym akcie. Pracodawca ustala wymiar i rozkład 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czasu  pracy młodocianego zatrudnionego przy lekkiej pracy, uwzględniając tygodniową liczbę godzin nauki wynikającą z programu 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nauczania, a także  z rozkładu zajęć szkolnych młodocianego.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➢ przekazać informacje o ryzyku zawodowym, które wiąże się z pracą wykonywaną przez młodocianego oraz o zasadach ochrony przed 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zagrożeniami,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➢ na wniosek młodocianego, ucznia szkoły dla pracujących, udzielić mu w okresie ferii szkolnych urlopu bezpłatnego w wymiarze 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nieprzekraczającym  łącznie z urlopem wypoczynkowym 2 miesięcy. Okres urlopu bezpłatnego wlicza się do okresu pracy, od którego zależą </a:t>
            </a:r>
          </a:p>
          <a:p>
            <a:pPr marL="0" indent="0">
              <a:buNone/>
            </a:pPr>
            <a:r>
              <a:rPr lang="pl-P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uprawnienia pracownicze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2437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71599" y="167426"/>
            <a:ext cx="10412569" cy="120417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Zgodnie z rozporządzeniem Ministra Edukacji Narodowej z dnia 22 lutego 2019 r. w sprawie praktycznej nauki zawodu, podmioty przyjmujące uczniów lub młodocianych na praktyczną naukę zawodu (Dz.U. 2019 r., poz. 391):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1985" y="1371600"/>
            <a:ext cx="10918854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zapewniają warunki materialne do realizacji praktycznej nauki zawodu, a w szczególności: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stanowiska szkoleniowe wyposażone w niezbędne urządzenia, sprzęt, narzędzia, materiały i dokumentację techniczną, uwzględniające 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wymagania bezpieczeństwa i higieny pracy, 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odzież, obuwie robocze i środki ochrony indywidualnej oraz środki higieny osobistej przysługujące na danym stanowisku,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pomieszczenia do przechowywania odzieży i obuwia roboczego oraz środków ochrony  indywidualnej,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nieodpłatne posiłki profilaktyczne i napoje przysługujące pracownikom na danym stanowisku pracy, zgodnie z odrębnymi przepisami,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dostęp do urządzeń 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higieniczno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sanitarnych oraz pomieszczeń 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socjalno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bytowych,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wyznaczają odpowiednio nauczycieli, instruktorów praktycznej nauki zawodu oraz opiekunów praktyk zawodowych,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zapoznają uczniów lub młodocianych z organizacją pracy, regulaminem pracy, w szczególności w zakresie przestrzegania porządku i 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dyscypliny pracy, oraz z przepisami i zasadami bezpieczeństwa i higieny pracy,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nadzorują przebieg praktycznej nauki zawodu,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sporządzają, w razie wypadku podczas praktycznej nauki zawodu, dokumentację powypadkową,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współpracują ze szkołą lub pracodawcą,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powiadamiają szkołę lub pracodawcę o naruszeniu przez ucznia lub młodocianego regulaminu pracy. </a:t>
            </a:r>
          </a:p>
        </p:txBody>
      </p:sp>
    </p:spTree>
    <p:extLst>
      <p:ext uri="{BB962C8B-B14F-4D97-AF65-F5344CB8AC3E}">
        <p14:creationId xmlns:p14="http://schemas.microsoft.com/office/powerpoint/2010/main" val="1151051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95886" y="138023"/>
            <a:ext cx="9261003" cy="1354347"/>
          </a:xfrm>
        </p:spPr>
        <p:txBody>
          <a:bodyPr>
            <a:noAutofit/>
          </a:bodyPr>
          <a:lstStyle/>
          <a:p>
            <a:pPr algn="ctr"/>
            <a:r>
              <a:rPr lang="pl-PL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Pracodawcom, którzy zawarli z młodocianymi pracownikami umowę o pracę w celu przygotowania zawodowego, przysługuje dofinansowanie kosztów kształcenia, jeżeli:</a:t>
            </a:r>
            <a:br>
              <a:rPr lang="pl-PL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6105" y="1492370"/>
            <a:ext cx="10609883" cy="51531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1)pracodawca lub osoba prowadząca zakład w imieniu pracodawcy albo osoba zatrudniona u pracodawcy posiada kwalifikacje wymagane do prowadzenia przygotowania zawodowego młodocianych określone w przepisach w sprawie przygotowania zawodowego młodocianych i ich wynagradzania;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młodociany pracownik ukończył naukę zawodu lub przyuczenie do wykonywania określonej pracy </a:t>
            </a:r>
          </a:p>
          <a:p>
            <a:pPr marL="0" indent="0">
              <a:buNone/>
            </a:pPr>
            <a:r>
              <a:rPr lang="pl-PL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Wysokość kwoty dofinansowania kosztów kształcenia jednego młodocianego pracownika wynosi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w przypadku nauki zawodu –10 824,00 zł   przy okresie kształcenia wynoszącym 36 miesięcy; jeżeli 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okres kształcenia jest krótszy niż 36 miesięcy, kwotę dofinansowania wypłaca się w wysokości 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proporcjonalnej do okresu kształcenia;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w przypadku przyuczenia do wykonywania określonej pracy – do 340 zł za każdy pełny miesiąc kształcenia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Kwota dofinansowania obejmuje: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okres kształcenia wynoszący 36 miesięcy, potwierdzony świadectwem pracy lub zaświadczeniem potwierdzającym okres zatrudnienia, i za przystąpienie do egzaminu zawodowego lub czeladniczego - 75 % wysokości kwoty dofinansowania, przy czym jeżeli okres kształcenia jest krótszy niż 36 miesięcy, kwotę dofinansowania wypłaca się proporcjonalnie do okresu kształcenia;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zdany egzamin zawodowy lub czeladniczy - 25 % wysokości kwoty dofinansowania, przy czym jeżeli okres kształcenia jest krótszy niż 36 miesięcy, kwotę dofinansowania wypłaca się proporcjonalnie do okresu kształcenia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4903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267419"/>
            <a:ext cx="8911687" cy="854015"/>
          </a:xfrm>
        </p:spPr>
        <p:txBody>
          <a:bodyPr>
            <a:normAutofit/>
          </a:bodyPr>
          <a:lstStyle/>
          <a:p>
            <a:pPr algn="ctr"/>
            <a:r>
              <a:rPr lang="pl-P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Przykładowy zakres praw i obowiązków ucznia: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77042" y="1009291"/>
            <a:ext cx="10187430" cy="584870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2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Uczeń ma prawo do: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wykonywania zadań wynikających z programu praktycznej nauki zawodu,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zdobywania wiedzy i umiejętności praktycznych na wyznaczonym stanowisku pod fachowym nadzorem,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aktywnego uczestnictwa w zajęciach,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poszanowania godności osobistej,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nagród i wyróżnień za szczególne osiągnięcia.</a:t>
            </a:r>
          </a:p>
          <a:p>
            <a:pPr marL="0" indent="0">
              <a:buNone/>
            </a:pPr>
            <a:r>
              <a:rPr lang="pl-PL" sz="2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Natomiast obowiązki ucznia to: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 czasie praktycznej nauki zawodu uczeń zobowiązany jest: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przebywać w zakładzie pracy i rzetelnie wykonywać wyznaczoną pracę,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przestrzegać obowiązującego w zakładzie pracy regulaminu i innych przepisów regulujących organizację pracy,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utrzymywać stanowisko w należytym porządku i czystości, szanować powierzony sprzęt, narzędzia i urządzenia,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nie spóźniać się ani nie opuszczać dni szkolenia praktycznego bez usprawiedliwienia (podstawą usprawiedliwienia 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nieobecności jest zwolnienie lekarskie),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aktualizować pracowniczą książeczkę zdrowia (gdy posiada).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Każdy wypadek nawet błahy należy zgłosić bezpośrednio przełożonemu.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Uczeń na bieżąco prowadzi dzienniczek zajęć odnotowując w nim wykonywane zadania.</a:t>
            </a:r>
          </a:p>
          <a:p>
            <a:pPr marL="0" indent="0">
              <a:buNone/>
            </a:pP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Uczeń zobowiązany jest do kulturalnego zachowania wobec przełożonych, kolegów i współpracowników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9394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68414" y="241540"/>
            <a:ext cx="8856655" cy="819509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Instruktorzy praktycznej nauki zawodu muszą posiadać: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66931" y="974785"/>
            <a:ext cx="10466229" cy="57222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ukończony kurs pedagogiczny dla instruktorów praktycznej nauki zawodu, którego program został </a:t>
            </a:r>
          </a:p>
          <a:p>
            <a:pPr marL="0" indent="0">
              <a:buNone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przygotowany zgodnie z ramowym programem kursu pedagogicznego dla instruktorów praktycznej </a:t>
            </a:r>
          </a:p>
          <a:p>
            <a:pPr marL="0" indent="0">
              <a:buNone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nauki zawodu, określonym w załączniku do rozporządzenia, i zatwierdzony przez kuratora oświaty lub</a:t>
            </a:r>
          </a:p>
          <a:p>
            <a:pPr marL="0" indent="0">
              <a:buNone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ukończony kurs pedagogiczny, którego program został zatwierdzony przez kuratora oświaty </a:t>
            </a:r>
          </a:p>
          <a:p>
            <a:pPr marL="0" indent="0">
              <a:buNone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obejmował łącznie co najmniej 70 godzin zajęć z psychologii, pedagogiki i metodyki oraz 10 godzin </a:t>
            </a:r>
          </a:p>
          <a:p>
            <a:pPr marL="0" indent="0">
              <a:buNone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praktyki metodycznej, lub</a:t>
            </a:r>
          </a:p>
          <a:p>
            <a:pPr marL="0" indent="0">
              <a:buNone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przygotowanie pedagogiczne wymagane od nauczycieli, lub</a:t>
            </a:r>
          </a:p>
          <a:p>
            <a:pPr marL="0" indent="0">
              <a:buNone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kwalifikacje wymagane od nauczycieli praktycznej nauki zawodu, określone w przepisach wydanych  na podstawie art. 9 ust. 2 ustawy z dnia 26 stycznia 1982 r. - Karta Nauczyciela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pl-PL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muszą posiadać ponadto: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tytuł zawodowy w zawodzie, którego będą nauczać, lub w zawodzie pokrewnym do zawodu, którego  będą nauczać, i co najmniej trzyletni staż pracy    w zawodzie, którego będą nauczać</a:t>
            </a:r>
          </a:p>
          <a:p>
            <a:pPr>
              <a:buFontTx/>
              <a:buChar char="-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tytuł robotnika wykwalifikowanego lub równorzędny w zawodzie, którego będą nauczać, i co najmniej  czteroletni staż pracy w zawodzie, którego będą nauczać</a:t>
            </a:r>
          </a:p>
          <a:p>
            <a:pPr>
              <a:buFontTx/>
              <a:buChar char="-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tytuł zawodowy w zawodzie, którego będą nauczać, lub w zawodzie pokrewnym do zawodu, którego będą nauczać, i co najmniej sześcioletni staż pracy w zawodzie, którego będą nauczać, oraz świadectwo ukończenia zasadniczej szkoły zawodowej lub branżowej szkoły I stopnia, lub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tytuł mistrza w zawodzie, którego będą nauczać, lub w zawodzie wchodzącym w zakres zawodu, którego będą nauczać.</a:t>
            </a:r>
          </a:p>
          <a:p>
            <a:pPr>
              <a:buFontTx/>
              <a:buChar char="-"/>
            </a:pP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560307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240</TotalTime>
  <Words>1622</Words>
  <Application>Microsoft Office PowerPoint</Application>
  <PresentationFormat>Panoramiczny</PresentationFormat>
  <Paragraphs>104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Smuga</vt:lpstr>
      <vt:lpstr>PODSTAWOWE INFORMACJE ZWIĄZANE                           Z PRAKTYCZNĄ NAUKA ZAWODU</vt:lpstr>
      <vt:lpstr>II. Pracodawca zatrudniający młodocianych w celu przygotowania zawodowego odbywanego w formie  nauki zawodu:</vt:lpstr>
      <vt:lpstr>Prezentacja programu PowerPoint</vt:lpstr>
      <vt:lpstr>Kodeks pracy określa obowiązki pracodawcy, który zatrudnia pracowników młodocianych</vt:lpstr>
      <vt:lpstr>Zgodnie z rozporządzeniem Ministra Edukacji Narodowej z dnia 22 lutego 2019 r. w sprawie praktycznej nauki zawodu, podmioty przyjmujące uczniów lub młodocianych na praktyczną naukę zawodu (Dz.U. 2019 r., poz. 391): </vt:lpstr>
      <vt:lpstr>Pracodawcom, którzy zawarli z młodocianymi pracownikami umowę o pracę w celu przygotowania zawodowego, przysługuje dofinansowanie kosztów kształcenia, jeżeli: </vt:lpstr>
      <vt:lpstr>Przykładowy zakres praw i obowiązków ucznia:</vt:lpstr>
      <vt:lpstr>Instruktorzy praktycznej nauki zawodu muszą posiadać: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PODSTAWOWE INFORMACJE ZWIĄZANE Z PRAKTYCZNĄ NAUKA ZAWODU</dc:title>
  <dc:creator>Kierownik</dc:creator>
  <cp:lastModifiedBy>Jolanta Stankowska</cp:lastModifiedBy>
  <cp:revision>11</cp:revision>
  <dcterms:created xsi:type="dcterms:W3CDTF">2021-10-22T09:26:42Z</dcterms:created>
  <dcterms:modified xsi:type="dcterms:W3CDTF">2026-03-05T08:11:30Z</dcterms:modified>
</cp:coreProperties>
</file>